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4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60"/>
  </p:normalViewPr>
  <p:slideViewPr>
    <p:cSldViewPr snapToGrid="0">
      <p:cViewPr>
        <p:scale>
          <a:sx n="44" d="100"/>
          <a:sy n="44" d="100"/>
        </p:scale>
        <p:origin x="312" y="3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33CFA2-DA32-4A55-B014-7D5B07AAB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2084C99-64D9-4CAA-BD51-F51C130544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C37103-7BA5-4FC9-A7F3-786B8DA24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F61E-0EC6-4C1C-ADFC-33439983229A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881422F-AA31-4551-B608-CAA5AEEEB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46A782B-3EE4-4137-A8FA-13B9FCCF2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6B1C-1618-4359-8155-DF4F1DF277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178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5482BE-E09B-4D95-9063-9359277CB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C1B6181-7048-465D-BAFA-186086300A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7A856D-E168-4F08-8ABE-E6F50A7C9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F61E-0EC6-4C1C-ADFC-33439983229A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8519D12-4BBC-40B2-BFDF-3F896BE51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F90BCDE-8C28-4AE2-A5A7-3E5800B6E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6B1C-1618-4359-8155-DF4F1DF277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8857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89C9228-3C23-4EF7-BF6E-75C065ADB7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F955DD4-C0E0-4F80-9704-CAEEA5F8F3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9CE215-68A9-4761-B074-A4C5E97F5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F61E-0EC6-4C1C-ADFC-33439983229A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A41E0B3-4CD9-44F2-A1FA-84860B8FD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20867A-C628-4DD5-9350-AD15ACC94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6B1C-1618-4359-8155-DF4F1DF277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927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6E389C-62DD-470A-9615-07A58079B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DE7F455-F97B-45D5-A9F9-E43B2D05B9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7A1BF13-E468-4222-A329-230FBB5A2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F61E-0EC6-4C1C-ADFC-33439983229A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B97D469-3910-4684-B64D-2D8582BEF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CED5FBD-7013-4E47-9646-FAE6BB464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6B1C-1618-4359-8155-DF4F1DF277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316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C7C1E0-9251-44E6-BA63-39B58E874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FD81E66-86D8-4B76-B0D9-C48F8449D4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C0F494-3352-4AEF-BE81-5B17D3F7B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F61E-0EC6-4C1C-ADFC-33439983229A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0E36314-4902-4C76-97A6-8F1FE0959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7455F5-BD78-42E9-8263-1B329E45F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6B1C-1618-4359-8155-DF4F1DF277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1999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4E02C3-FA5B-4174-8BD3-FB979C731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6CC13BD-E284-4729-B76C-8DB9FAE3A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1968806-513A-4EA4-88F4-D7E76A1EC5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D27F92E-17F5-44A0-AB50-02610C0FA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F61E-0EC6-4C1C-ADFC-33439983229A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7B4F13A-FBB2-41B6-B5C8-2679CF7F4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C40F8CC-B362-4A55-A012-EE35CEB58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6B1C-1618-4359-8155-DF4F1DF277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5606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2ADF7F-1251-4C97-A398-4C520D884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8170C51-2305-49B0-869D-4EE8D2093A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F9B0814-C9C2-404C-935C-1B0255ABF9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9EBC84E-1FB7-401A-8815-AB63794769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254861F-4F24-488D-8CDE-AFE636A289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35DFA03-96D0-4D5D-899F-D540E7B0F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F61E-0EC6-4C1C-ADFC-33439983229A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B867686-06FF-47B6-B200-682E1EB32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3C6460E-2196-4B6B-B659-E011E0AB5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6B1C-1618-4359-8155-DF4F1DF277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947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AEC72A-DD58-467E-8431-91C3F83E9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57FE819-1187-45CD-B999-66C04D747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F61E-0EC6-4C1C-ADFC-33439983229A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2A16FD-5550-4C6E-B194-E46CA6684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1D8C8EC-F921-4DB6-B7A1-7BFFC5F0E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6B1C-1618-4359-8155-DF4F1DF277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8544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26760E6-BA96-40EE-AF26-B3C7EDC48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F61E-0EC6-4C1C-ADFC-33439983229A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995FCD-691D-4A63-8D7C-F65C8EE04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2C0A75E-F519-45FF-814B-25F3B0710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6B1C-1618-4359-8155-DF4F1DF277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2466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DB1960-C443-477A-853A-263677DFA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AA26C23-5948-4FB6-84B2-D142FA071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DBD1D80-3B96-403D-B676-17F877E65C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DBEC34E-2248-4D6E-9909-802545EC3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F61E-0EC6-4C1C-ADFC-33439983229A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6426601-BE6D-4CA8-80A7-AF3B6DF40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765CDE8-E41E-4000-BB26-C6A3720E7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6B1C-1618-4359-8155-DF4F1DF277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5151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19AA55-BC8B-4803-9CDD-63B6A5C48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2AC1CDD-FE07-40E4-B3A4-A5FDE4254B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35A0997-C460-4297-A575-9FDC80114B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46132DA-AE90-40A0-B975-C6B0A656C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F61E-0EC6-4C1C-ADFC-33439983229A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3409739-FD21-436A-80B7-499697E60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81710E8-3F4E-4424-90DF-88D7EF00D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6B1C-1618-4359-8155-DF4F1DF277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1787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8F567F1-0072-43EC-AD34-AED9D6CDA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448F9F-2551-4361-9858-54DB4E76B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0DF2872-BC0F-4148-A2EF-08281CAE70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3F61E-0EC6-4C1C-ADFC-33439983229A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97A5DC-42AD-4597-A800-6AE2EA924F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FBB1C77-52DA-46CE-9665-D780D4BE61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56B1C-1618-4359-8155-DF4F1DF277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9533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3D4ACF6F-C0FF-4A10-988B-E7B429BFE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34005"/>
            <a:ext cx="10515600" cy="2022728"/>
          </a:xfrm>
        </p:spPr>
        <p:txBody>
          <a:bodyPr/>
          <a:lstStyle/>
          <a:p>
            <a:r>
              <a:rPr lang="de-DE" dirty="0">
                <a:latin typeface="Thunder Extra Bold"/>
              </a:rPr>
              <a:t>SOLAR Summer School 2023</a:t>
            </a:r>
            <a:br>
              <a:rPr lang="de-DE" dirty="0">
                <a:latin typeface="Thunder Extra Bold"/>
              </a:rPr>
            </a:br>
            <a:r>
              <a:rPr lang="de-DE" dirty="0">
                <a:latin typeface="Thunder Extra Bold"/>
              </a:rPr>
              <a:t>Objekt der Projektarbeit</a:t>
            </a:r>
            <a:br>
              <a:rPr lang="de-DE" dirty="0">
                <a:latin typeface="Thunder Extra Bold"/>
              </a:rPr>
            </a:br>
            <a:r>
              <a:rPr lang="de-DE" dirty="0">
                <a:latin typeface="Thunder Extra Bold"/>
              </a:rPr>
              <a:t>LUH Gebäude 3109, Schneiderberg 50</a:t>
            </a:r>
            <a:endParaRPr lang="de-DE" dirty="0">
              <a:latin typeface="Thunder Blod"/>
            </a:endParaRPr>
          </a:p>
        </p:txBody>
      </p:sp>
      <p:pic>
        <p:nvPicPr>
          <p:cNvPr id="5" name="Grafik 4" descr="luh_logo_cmyk">
            <a:extLst>
              <a:ext uri="{FF2B5EF4-FFF2-40B4-BE49-F238E27FC236}">
                <a16:creationId xmlns:a16="http://schemas.microsoft.com/office/drawing/2014/main" id="{2D736419-E67A-4BAC-AE12-EE848B3D89A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2" y="367766"/>
            <a:ext cx="2996881" cy="10647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4122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830C7A-279C-4847-AA4A-7C92ABAC2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66304"/>
          </a:xfrm>
        </p:spPr>
        <p:txBody>
          <a:bodyPr>
            <a:normAutofit fontScale="90000"/>
          </a:bodyPr>
          <a:lstStyle/>
          <a:p>
            <a:br>
              <a:rPr lang="de-DE" sz="3100">
                <a:latin typeface="Rotis Sans Serif Std" panose="020B0503030202020304" pitchFamily="34" charset="0"/>
              </a:rPr>
            </a:br>
            <a:r>
              <a:rPr lang="de-DE" sz="3100">
                <a:latin typeface="Rotis Sans Serif Std" panose="020B0503030202020304" pitchFamily="34" charset="0"/>
              </a:rPr>
              <a:t>Grundlegende Angaben</a:t>
            </a:r>
            <a:br>
              <a:rPr lang="de-DE" sz="3100">
                <a:latin typeface="Rotis Sans Serif Std" panose="020B0503030202020304" pitchFamily="34" charset="0"/>
              </a:rPr>
            </a:br>
            <a:br>
              <a:rPr lang="de-DE" sz="3100" dirty="0">
                <a:latin typeface="Rotis Sans Serif Std" panose="020B0503030202020304" pitchFamily="34" charset="0"/>
              </a:rPr>
            </a:br>
            <a:r>
              <a:rPr lang="de-DE" sz="3100" dirty="0">
                <a:latin typeface="Rotis Sans Serif Std" panose="020B0503030202020304" pitchFamily="34" charset="0"/>
              </a:rPr>
              <a:t>Bauzeit:			1960er Jahre</a:t>
            </a:r>
            <a:br>
              <a:rPr lang="de-DE" sz="3100" dirty="0">
                <a:latin typeface="Rotis Sans Serif Std" panose="020B0503030202020304" pitchFamily="34" charset="0"/>
              </a:rPr>
            </a:br>
            <a:r>
              <a:rPr lang="de-DE" sz="3100" dirty="0">
                <a:latin typeface="Rotis Sans Serif Std" panose="020B0503030202020304" pitchFamily="34" charset="0"/>
              </a:rPr>
              <a:t>Maße:	</a:t>
            </a:r>
            <a:r>
              <a:rPr lang="de-DE" sz="3100">
                <a:latin typeface="Rotis Sans Serif Std" panose="020B0503030202020304" pitchFamily="34" charset="0"/>
              </a:rPr>
              <a:t>			Länge </a:t>
            </a:r>
            <a:r>
              <a:rPr lang="de-DE" sz="3100" dirty="0">
                <a:latin typeface="Rotis Sans Serif Std" panose="020B0503030202020304" pitchFamily="34" charset="0"/>
              </a:rPr>
              <a:t>von 66,1 m, Breite von 22 m</a:t>
            </a:r>
            <a:r>
              <a:rPr lang="de-DE" sz="3100">
                <a:latin typeface="Rotis Sans Serif Std" panose="020B0503030202020304" pitchFamily="34" charset="0"/>
              </a:rPr>
              <a:t>, </a:t>
            </a:r>
            <a:br>
              <a:rPr lang="de-DE" sz="3100">
                <a:latin typeface="Rotis Sans Serif Std" panose="020B0503030202020304" pitchFamily="34" charset="0"/>
              </a:rPr>
            </a:br>
            <a:r>
              <a:rPr lang="de-DE" sz="3100">
                <a:latin typeface="Rotis Sans Serif Std" panose="020B0503030202020304" pitchFamily="34" charset="0"/>
              </a:rPr>
              <a:t>				Gebäudehöhe </a:t>
            </a:r>
            <a:r>
              <a:rPr lang="de-DE" sz="3100" dirty="0">
                <a:latin typeface="Rotis Sans Serif Std" panose="020B0503030202020304" pitchFamily="34" charset="0"/>
              </a:rPr>
              <a:t>26 m, Höhe der </a:t>
            </a:r>
            <a:r>
              <a:rPr lang="de-DE" sz="3100">
                <a:latin typeface="Rotis Sans Serif Std" panose="020B0503030202020304" pitchFamily="34" charset="0"/>
              </a:rPr>
              <a:t>fünf </a:t>
            </a:r>
            <a:br>
              <a:rPr lang="de-DE" sz="3100">
                <a:latin typeface="Rotis Sans Serif Std" panose="020B0503030202020304" pitchFamily="34" charset="0"/>
              </a:rPr>
            </a:br>
            <a:r>
              <a:rPr lang="de-DE" sz="3100">
                <a:latin typeface="Rotis Sans Serif Std" panose="020B0503030202020304" pitchFamily="34" charset="0"/>
              </a:rPr>
              <a:t>				Vollgeschosse </a:t>
            </a:r>
            <a:r>
              <a:rPr lang="de-DE" sz="3100" dirty="0">
                <a:latin typeface="Rotis Sans Serif Std" panose="020B0503030202020304" pitchFamily="34" charset="0"/>
              </a:rPr>
              <a:t>22 m</a:t>
            </a:r>
            <a:br>
              <a:rPr lang="de-DE" sz="3100" dirty="0">
                <a:latin typeface="Rotis Sans Serif Std" panose="020B0503030202020304" pitchFamily="34" charset="0"/>
              </a:rPr>
            </a:br>
            <a:r>
              <a:rPr lang="de-DE" sz="3100" dirty="0">
                <a:latin typeface="Rotis Sans Serif Std" panose="020B0503030202020304" pitchFamily="34" charset="0"/>
              </a:rPr>
              <a:t>Dach:	</a:t>
            </a:r>
            <a:r>
              <a:rPr lang="de-DE" sz="3100">
                <a:latin typeface="Rotis Sans Serif Std" panose="020B0503030202020304" pitchFamily="34" charset="0"/>
              </a:rPr>
              <a:t>			zwei </a:t>
            </a:r>
            <a:r>
              <a:rPr lang="de-DE" sz="3100" dirty="0">
                <a:latin typeface="Rotis Sans Serif Std" panose="020B0503030202020304" pitchFamily="34" charset="0"/>
              </a:rPr>
              <a:t>Aufzugs- </a:t>
            </a:r>
            <a:r>
              <a:rPr lang="de-DE" sz="3100">
                <a:latin typeface="Rotis Sans Serif Std" panose="020B0503030202020304" pitchFamily="34" charset="0"/>
              </a:rPr>
              <a:t>und </a:t>
            </a:r>
            <a:br>
              <a:rPr lang="de-DE" sz="3100">
                <a:latin typeface="Rotis Sans Serif Std" panose="020B0503030202020304" pitchFamily="34" charset="0"/>
              </a:rPr>
            </a:br>
            <a:r>
              <a:rPr lang="de-DE" sz="3100">
                <a:latin typeface="Rotis Sans Serif Std" panose="020B0503030202020304" pitchFamily="34" charset="0"/>
              </a:rPr>
              <a:t>				Gebäudetechnikaufbauten mit </a:t>
            </a:r>
            <a:br>
              <a:rPr lang="de-DE" sz="3100">
                <a:latin typeface="Rotis Sans Serif Std" panose="020B0503030202020304" pitchFamily="34" charset="0"/>
              </a:rPr>
            </a:br>
            <a:r>
              <a:rPr lang="de-DE" sz="3100">
                <a:latin typeface="Rotis Sans Serif Std" panose="020B0503030202020304" pitchFamily="34" charset="0"/>
              </a:rPr>
              <a:t>				Lichtkuppeln</a:t>
            </a:r>
            <a:br>
              <a:rPr lang="de-DE" sz="3100" dirty="0">
                <a:latin typeface="Rotis Sans Serif Std" panose="020B0503030202020304" pitchFamily="34" charset="0"/>
              </a:rPr>
            </a:br>
            <a:r>
              <a:rPr lang="de-DE" sz="3100" dirty="0">
                <a:latin typeface="Rotis Sans Serif Std" panose="020B0503030202020304" pitchFamily="34" charset="0"/>
              </a:rPr>
              <a:t>Sanierung:</a:t>
            </a:r>
            <a:r>
              <a:rPr lang="de-DE" sz="3100">
                <a:latin typeface="Rotis Sans Serif Std" panose="020B0503030202020304" pitchFamily="34" charset="0"/>
              </a:rPr>
              <a:t>			geplant </a:t>
            </a:r>
            <a:r>
              <a:rPr lang="de-DE" sz="3100" dirty="0">
                <a:latin typeface="Rotis Sans Serif Std" panose="020B0503030202020304" pitchFamily="34" charset="0"/>
              </a:rPr>
              <a:t>und bald anstehend; </a:t>
            </a:r>
            <a:r>
              <a:rPr lang="de-DE" sz="3100">
                <a:latin typeface="Rotis Sans Serif Std" panose="020B0503030202020304" pitchFamily="34" charset="0"/>
              </a:rPr>
              <a:t>Neugestaltung </a:t>
            </a:r>
            <a:br>
              <a:rPr lang="de-DE" sz="3100">
                <a:latin typeface="Rotis Sans Serif Std" panose="020B0503030202020304" pitchFamily="34" charset="0"/>
              </a:rPr>
            </a:br>
            <a:r>
              <a:rPr lang="de-DE" sz="3100">
                <a:latin typeface="Rotis Sans Serif Std" panose="020B0503030202020304" pitchFamily="34" charset="0"/>
              </a:rPr>
              <a:t>				und </a:t>
            </a:r>
            <a:r>
              <a:rPr lang="de-DE" sz="3100" dirty="0">
                <a:latin typeface="Rotis Sans Serif Std" panose="020B0503030202020304" pitchFamily="34" charset="0"/>
              </a:rPr>
              <a:t>Dämmung der Fassade, Erweiterung </a:t>
            </a:r>
            <a:r>
              <a:rPr lang="de-DE" sz="3100">
                <a:latin typeface="Rotis Sans Serif Std" panose="020B0503030202020304" pitchFamily="34" charset="0"/>
              </a:rPr>
              <a:t>der </a:t>
            </a:r>
            <a:br>
              <a:rPr lang="de-DE" sz="3100">
                <a:latin typeface="Rotis Sans Serif Std" panose="020B0503030202020304" pitchFamily="34" charset="0"/>
              </a:rPr>
            </a:br>
            <a:r>
              <a:rPr lang="de-DE" sz="3100">
                <a:latin typeface="Rotis Sans Serif Std" panose="020B0503030202020304" pitchFamily="34" charset="0"/>
              </a:rPr>
              <a:t>				Aufbauten </a:t>
            </a:r>
            <a:r>
              <a:rPr lang="de-DE" sz="3100" dirty="0">
                <a:latin typeface="Rotis Sans Serif Std" panose="020B0503030202020304" pitchFamily="34" charset="0"/>
              </a:rPr>
              <a:t>für Gebäudetechnik, </a:t>
            </a:r>
            <a:r>
              <a:rPr lang="de-DE" sz="3100">
                <a:latin typeface="Rotis Sans Serif Std" panose="020B0503030202020304" pitchFamily="34" charset="0"/>
              </a:rPr>
              <a:t>Installation 					einer </a:t>
            </a:r>
            <a:r>
              <a:rPr lang="de-DE" sz="3100" dirty="0">
                <a:latin typeface="Rotis Sans Serif Std" panose="020B0503030202020304" pitchFamily="34" charset="0"/>
              </a:rPr>
              <a:t>80 cm hohen Attika</a:t>
            </a:r>
            <a:br>
              <a:rPr lang="de-DE" sz="3100" dirty="0">
                <a:latin typeface="Rotis Sans Serif Std" panose="020B0503030202020304" pitchFamily="34" charset="0"/>
              </a:rPr>
            </a:br>
            <a:r>
              <a:rPr lang="de-DE" sz="3100" dirty="0">
                <a:latin typeface="Rotis Sans Serif Std" panose="020B0503030202020304" pitchFamily="34" charset="0"/>
              </a:rPr>
              <a:t>Stromverbrauch:</a:t>
            </a:r>
            <a:r>
              <a:rPr lang="de-DE" sz="3100">
                <a:latin typeface="Rotis Sans Serif Std" panose="020B0503030202020304" pitchFamily="34" charset="0"/>
              </a:rPr>
              <a:t>		200.000 </a:t>
            </a:r>
            <a:r>
              <a:rPr lang="de-DE" sz="3100" dirty="0">
                <a:latin typeface="Rotis Sans Serif Std" panose="020B0503030202020304" pitchFamily="34" charset="0"/>
              </a:rPr>
              <a:t>kWh pro Jahr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0655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4640AB-2262-4614-93EA-AC3ECB71D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7551"/>
            <a:ext cx="10515600" cy="5348613"/>
          </a:xfrm>
        </p:spPr>
        <p:txBody>
          <a:bodyPr>
            <a:normAutofit/>
          </a:bodyPr>
          <a:lstStyle/>
          <a:p>
            <a:r>
              <a:rPr lang="de-DE" sz="2400" dirty="0">
                <a:latin typeface="Rotis Sans Serif Std" panose="020B0503030202020304" pitchFamily="34" charset="0"/>
              </a:rPr>
              <a:t>Flächenatlaspläne sowie Risse und Ansichten finden Sie in </a:t>
            </a:r>
            <a:r>
              <a:rPr lang="de-DE" sz="2400" dirty="0" err="1">
                <a:latin typeface="Rotis Sans Serif Std" panose="020B0503030202020304" pitchFamily="34" charset="0"/>
              </a:rPr>
              <a:t>StudIP</a:t>
            </a:r>
            <a:r>
              <a:rPr lang="de-DE" sz="2400" dirty="0">
                <a:latin typeface="Rotis Sans Serif Std" panose="020B0503030202020304" pitchFamily="34" charset="0"/>
              </a:rPr>
              <a:t> unter SOLAR Summer School</a:t>
            </a:r>
            <a:br>
              <a:rPr lang="de-DE" sz="2000" dirty="0">
                <a:latin typeface="Rotis Sans Serif Std" panose="020B0503030202020304" pitchFamily="34" charset="0"/>
              </a:rPr>
            </a:br>
            <a:br>
              <a:rPr lang="de-DE" sz="2000" dirty="0">
                <a:latin typeface="Rotis Sans Serif Std" panose="020B0503030202020304" pitchFamily="34" charset="0"/>
              </a:rPr>
            </a:br>
            <a:br>
              <a:rPr lang="de-DE" sz="2000" dirty="0">
                <a:latin typeface="Rotis Sans Serif Std" panose="020B0503030202020304" pitchFamily="34" charset="0"/>
              </a:rPr>
            </a:br>
            <a:r>
              <a:rPr lang="de-DE" sz="2000" dirty="0">
                <a:latin typeface="Rotis Sans Serif Std" panose="020B0503030202020304" pitchFamily="34" charset="0"/>
              </a:rPr>
              <a:t>© LUH Gebäude 3109, Schneiderberg 50. </a:t>
            </a:r>
          </a:p>
        </p:txBody>
      </p:sp>
    </p:spTree>
    <p:extLst>
      <p:ext uri="{BB962C8B-B14F-4D97-AF65-F5344CB8AC3E}">
        <p14:creationId xmlns:p14="http://schemas.microsoft.com/office/powerpoint/2010/main" val="192617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4640AB-2262-4614-93EA-AC3ECB71D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8088" y="5974915"/>
            <a:ext cx="9065712" cy="601249"/>
          </a:xfrm>
        </p:spPr>
        <p:txBody>
          <a:bodyPr>
            <a:normAutofit/>
          </a:bodyPr>
          <a:lstStyle/>
          <a:p>
            <a:r>
              <a:rPr lang="de-DE" sz="2000" dirty="0">
                <a:latin typeface="Rotis Sans Serif Std" panose="020B0503030202020304" pitchFamily="34" charset="0"/>
              </a:rPr>
              <a:t>© LUH Gebäude 3109, Schneiderberg 50. Foto: </a:t>
            </a:r>
            <a:r>
              <a:rPr lang="de-DE" sz="2000" dirty="0" err="1">
                <a:latin typeface="Rotis Sans Serif Std" panose="020B0503030202020304" pitchFamily="34" charset="0"/>
              </a:rPr>
              <a:t>ZEW_Wittich</a:t>
            </a:r>
            <a:endParaRPr lang="de-DE" sz="2000" dirty="0">
              <a:latin typeface="Rotis Sans Serif Std" panose="020B0503030202020304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5F65CBE-BE0F-46E5-9ECF-FD3C742AF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088" y="0"/>
            <a:ext cx="7615824" cy="571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02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4640AB-2262-4614-93EA-AC3ECB71D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515" y="5974915"/>
            <a:ext cx="10865285" cy="601249"/>
          </a:xfrm>
        </p:spPr>
        <p:txBody>
          <a:bodyPr>
            <a:normAutofit/>
          </a:bodyPr>
          <a:lstStyle/>
          <a:p>
            <a:r>
              <a:rPr lang="de-DE" sz="2000" dirty="0">
                <a:latin typeface="Rotis Sans Serif Std" panose="020B0503030202020304" pitchFamily="34" charset="0"/>
              </a:rPr>
              <a:t>© LUH Gebäude 3109, Schneiderberg 50. Foto: </a:t>
            </a:r>
            <a:r>
              <a:rPr lang="de-DE" sz="2000" dirty="0" err="1">
                <a:latin typeface="Rotis Sans Serif Std" panose="020B0503030202020304" pitchFamily="34" charset="0"/>
              </a:rPr>
              <a:t>ZEW_Wittich</a:t>
            </a:r>
            <a:endParaRPr lang="de-DE" sz="2000" dirty="0">
              <a:latin typeface="Rotis Sans Serif Std" panose="020B0503030202020304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D9E81BE-8D51-4162-9362-AA159C591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58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4640AB-2262-4614-93EA-AC3ECB71D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7774" y="5974915"/>
            <a:ext cx="9216025" cy="601249"/>
          </a:xfrm>
        </p:spPr>
        <p:txBody>
          <a:bodyPr>
            <a:normAutofit/>
          </a:bodyPr>
          <a:lstStyle/>
          <a:p>
            <a:r>
              <a:rPr lang="de-DE" sz="2000" dirty="0">
                <a:latin typeface="Rotis Sans Serif Std" panose="020B0503030202020304" pitchFamily="34" charset="0"/>
              </a:rPr>
              <a:t>© LUH Gebäude 3109, Schneiderberg 50. Foto: </a:t>
            </a:r>
            <a:r>
              <a:rPr lang="de-DE" sz="2000" dirty="0" err="1">
                <a:latin typeface="Rotis Sans Serif Std" panose="020B0503030202020304" pitchFamily="34" charset="0"/>
              </a:rPr>
              <a:t>ZEW_Wittich</a:t>
            </a:r>
            <a:endParaRPr lang="de-DE" sz="2000" dirty="0">
              <a:latin typeface="Rotis Sans Serif Std" panose="020B0503030202020304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B6E4277-F184-4A32-99AB-12DC5AC7E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775" y="0"/>
            <a:ext cx="7569896" cy="567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43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4640AB-2262-4614-93EA-AC3ECB71D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45" y="5974915"/>
            <a:ext cx="10802655" cy="601249"/>
          </a:xfrm>
        </p:spPr>
        <p:txBody>
          <a:bodyPr>
            <a:normAutofit/>
          </a:bodyPr>
          <a:lstStyle/>
          <a:p>
            <a:r>
              <a:rPr lang="de-DE" sz="2000" dirty="0">
                <a:latin typeface="Rotis Sans Serif Std" panose="020B0503030202020304" pitchFamily="34" charset="0"/>
              </a:rPr>
              <a:t>© LUH Gebäude 3109, Schneiderberg 50. Foto: </a:t>
            </a:r>
            <a:r>
              <a:rPr lang="de-DE" sz="2000" dirty="0" err="1">
                <a:latin typeface="Rotis Sans Serif Std" panose="020B0503030202020304" pitchFamily="34" charset="0"/>
              </a:rPr>
              <a:t>ZEW_Wittich</a:t>
            </a:r>
            <a:endParaRPr lang="de-DE" sz="2000" dirty="0">
              <a:latin typeface="Rotis Sans Serif Std" panose="020B0503030202020304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4934CA8-BC42-4201-81C4-B16121726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857250"/>
            <a:ext cx="6858000" cy="51435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A6DF812-D74D-46CA-AD6C-F7050A726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658" y="666272"/>
            <a:ext cx="5744923" cy="430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18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4640AB-2262-4614-93EA-AC3ECB71D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879" y="5974915"/>
            <a:ext cx="10689921" cy="601249"/>
          </a:xfrm>
        </p:spPr>
        <p:txBody>
          <a:bodyPr>
            <a:normAutofit/>
          </a:bodyPr>
          <a:lstStyle/>
          <a:p>
            <a:r>
              <a:rPr lang="de-DE" sz="2000" dirty="0">
                <a:latin typeface="Rotis Sans Serif Std" panose="020B0503030202020304" pitchFamily="34" charset="0"/>
              </a:rPr>
              <a:t>© LUH Gebäude 3109, Schneiderberg 50. Foto: </a:t>
            </a:r>
            <a:r>
              <a:rPr lang="de-DE" sz="2000" dirty="0" err="1">
                <a:latin typeface="Rotis Sans Serif Std" panose="020B0503030202020304" pitchFamily="34" charset="0"/>
              </a:rPr>
              <a:t>ZEW_Wittich</a:t>
            </a:r>
            <a:endParaRPr lang="de-DE" sz="2000" dirty="0">
              <a:latin typeface="Rotis Sans Serif Std" panose="020B0503030202020304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BD7735C-6A73-43B6-9312-4AD4F9BCC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857250"/>
            <a:ext cx="6858000" cy="51435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A95BCA8-DF5A-48C6-AA66-E5A348F4F4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658" y="679537"/>
            <a:ext cx="5436296" cy="407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671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4640AB-2262-4614-93EA-AC3ECB71D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041" y="5974915"/>
            <a:ext cx="10852759" cy="601249"/>
          </a:xfrm>
        </p:spPr>
        <p:txBody>
          <a:bodyPr>
            <a:normAutofit/>
          </a:bodyPr>
          <a:lstStyle/>
          <a:p>
            <a:r>
              <a:rPr lang="de-DE" sz="2000" dirty="0">
                <a:latin typeface="Rotis Sans Serif Std" panose="020B0503030202020304" pitchFamily="34" charset="0"/>
              </a:rPr>
              <a:t>© LUH Gebäude 3109, Schneiderberg 50. Foto: </a:t>
            </a:r>
            <a:r>
              <a:rPr lang="de-DE" sz="2000" dirty="0" err="1">
                <a:latin typeface="Rotis Sans Serif Std" panose="020B0503030202020304" pitchFamily="34" charset="0"/>
              </a:rPr>
              <a:t>ZEW_Wittich</a:t>
            </a:r>
            <a:endParaRPr lang="de-DE" sz="2000" dirty="0">
              <a:latin typeface="Rotis Sans Serif Std" panose="020B0503030202020304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D771F24-8553-4843-985C-0A72C5FD1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763305"/>
            <a:ext cx="6858000" cy="51435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689398A-B85C-4AC5-9D1A-680E25609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197"/>
            <a:ext cx="6797458" cy="5098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844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4640AB-2262-4614-93EA-AC3ECB71D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0048" y="5974915"/>
            <a:ext cx="8923751" cy="601249"/>
          </a:xfrm>
        </p:spPr>
        <p:txBody>
          <a:bodyPr>
            <a:normAutofit fontScale="90000"/>
          </a:bodyPr>
          <a:lstStyle/>
          <a:p>
            <a:br>
              <a:rPr lang="de-DE" sz="2000" dirty="0">
                <a:latin typeface="Rotis Sans Serif Std" panose="020B0503030202020304" pitchFamily="34" charset="0"/>
              </a:rPr>
            </a:br>
            <a:r>
              <a:rPr lang="de-DE" sz="2000" dirty="0">
                <a:latin typeface="Rotis Sans Serif Std" panose="020B0503030202020304" pitchFamily="34" charset="0"/>
              </a:rPr>
              <a:t>© LUH Gebäude 3109, Schneiderberg 50. Foto: </a:t>
            </a:r>
            <a:r>
              <a:rPr lang="de-DE" sz="2000" dirty="0" err="1">
                <a:latin typeface="Rotis Sans Serif Std" panose="020B0503030202020304" pitchFamily="34" charset="0"/>
              </a:rPr>
              <a:t>ZEW_Wittich</a:t>
            </a:r>
            <a:endParaRPr lang="de-DE" sz="2000" dirty="0">
              <a:latin typeface="Rotis Sans Serif Std" panose="020B0503030202020304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8A97B7A-9534-48BE-A840-5A33C407C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266" y="0"/>
            <a:ext cx="7845468" cy="588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54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4640AB-2262-4614-93EA-AC3ECB71D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4915"/>
            <a:ext cx="10515600" cy="601249"/>
          </a:xfrm>
        </p:spPr>
        <p:txBody>
          <a:bodyPr>
            <a:normAutofit fontScale="90000"/>
          </a:bodyPr>
          <a:lstStyle/>
          <a:p>
            <a:r>
              <a:rPr lang="de-DE" sz="2000" dirty="0">
                <a:latin typeface="Rotis Sans Serif Std" panose="020B0503030202020304" pitchFamily="34" charset="0"/>
              </a:rPr>
              <a:t>© Werner </a:t>
            </a:r>
            <a:r>
              <a:rPr lang="de-DE" sz="2000" dirty="0" err="1">
                <a:latin typeface="Rotis Sans Serif Std" panose="020B0503030202020304" pitchFamily="34" charset="0"/>
              </a:rPr>
              <a:t>Düttmann</a:t>
            </a:r>
            <a:r>
              <a:rPr lang="de-DE" sz="2000" dirty="0">
                <a:latin typeface="Rotis Sans Serif Std" panose="020B0503030202020304" pitchFamily="34" charset="0"/>
              </a:rPr>
              <a:t> u.a.: Ausstellungsbau der Akademie der Künste in Berlin, Hansaviertel. 1960. Foto: Wikipedia Commons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FBC76D0-1864-4B0D-BC75-FCAD92D27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572" y="0"/>
            <a:ext cx="7324855" cy="556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417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</Words>
  <Application>Microsoft Office PowerPoint</Application>
  <PresentationFormat>Breitbild</PresentationFormat>
  <Paragraphs>11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Rotis Sans Serif Std</vt:lpstr>
      <vt:lpstr>Thunder Blod</vt:lpstr>
      <vt:lpstr>Thunder Extra Bold</vt:lpstr>
      <vt:lpstr>Office</vt:lpstr>
      <vt:lpstr>SOLAR Summer School 2023 Objekt der Projektarbeit LUH Gebäude 3109, Schneiderberg 50</vt:lpstr>
      <vt:lpstr>© LUH Gebäude 3109, Schneiderberg 50. Foto: ZEW_Wittich</vt:lpstr>
      <vt:lpstr>© LUH Gebäude 3109, Schneiderberg 50. Foto: ZEW_Wittich</vt:lpstr>
      <vt:lpstr>© LUH Gebäude 3109, Schneiderberg 50. Foto: ZEW_Wittich</vt:lpstr>
      <vt:lpstr>© LUH Gebäude 3109, Schneiderberg 50. Foto: ZEW_Wittich</vt:lpstr>
      <vt:lpstr>© LUH Gebäude 3109, Schneiderberg 50. Foto: ZEW_Wittich</vt:lpstr>
      <vt:lpstr>© LUH Gebäude 3109, Schneiderberg 50. Foto: ZEW_Wittich</vt:lpstr>
      <vt:lpstr> © LUH Gebäude 3109, Schneiderberg 50. Foto: ZEW_Wittich</vt:lpstr>
      <vt:lpstr>© Werner Düttmann u.a.: Ausstellungsbau der Akademie der Künste in Berlin, Hansaviertel. 1960. Foto: Wikipedia Commons</vt:lpstr>
      <vt:lpstr> Grundlegende Angaben  Bauzeit:   1960er Jahre Maße:    Länge von 66,1 m, Breite von 22 m,      Gebäudehöhe 26 m, Höhe der fünf      Vollgeschosse 22 m Dach:    zwei Aufzugs- und      Gebäudetechnikaufbauten mit      Lichtkuppeln Sanierung:   geplant und bald anstehend; Neugestaltung      und Dämmung der Fassade, Erweiterung der      Aufbauten für Gebäudetechnik, Installation      einer 80 cm hohen Attika Stromverbrauch:  200.000 kWh pro Jahr </vt:lpstr>
      <vt:lpstr>Flächenatlaspläne sowie Risse und Ansichten finden Sie in StudIP unter SOLAR Summer School   © LUH Gebäude 3109, Schneiderberg 50.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SOLAR Summer School 2023 Objekt der Projektarbeit LUH Gebäude 3109, Schneiderberg 50</dc:title>
  <dc:creator>ewittich</dc:creator>
  <cp:lastModifiedBy>ewittich</cp:lastModifiedBy>
  <cp:revision>4</cp:revision>
  <dcterms:created xsi:type="dcterms:W3CDTF">2023-09-01T07:08:23Z</dcterms:created>
  <dcterms:modified xsi:type="dcterms:W3CDTF">2023-09-01T07:46:18Z</dcterms:modified>
</cp:coreProperties>
</file>